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7" r:id="rId3"/>
    <p:sldId id="270" r:id="rId4"/>
    <p:sldId id="288" r:id="rId5"/>
    <p:sldId id="271" r:id="rId6"/>
    <p:sldId id="273" r:id="rId7"/>
    <p:sldId id="272" r:id="rId8"/>
    <p:sldId id="274" r:id="rId9"/>
    <p:sldId id="269" r:id="rId10"/>
    <p:sldId id="287" r:id="rId11"/>
    <p:sldId id="275" r:id="rId12"/>
    <p:sldId id="277" r:id="rId13"/>
    <p:sldId id="276" r:id="rId14"/>
    <p:sldId id="258" r:id="rId15"/>
    <p:sldId id="257" r:id="rId16"/>
    <p:sldId id="279" r:id="rId17"/>
    <p:sldId id="281" r:id="rId18"/>
    <p:sldId id="280" r:id="rId19"/>
    <p:sldId id="260" r:id="rId20"/>
    <p:sldId id="282" r:id="rId21"/>
    <p:sldId id="278" r:id="rId22"/>
    <p:sldId id="284" r:id="rId23"/>
    <p:sldId id="259" r:id="rId24"/>
    <p:sldId id="285" r:id="rId25"/>
    <p:sldId id="283"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256"/>
            <p14:sldId id="267"/>
          </p14:sldIdLst>
        </p14:section>
        <p14:section name="Enzymology" id="{60AD1940-CB42-7345-B1ED-C6E0573A9175}">
          <p14:sldIdLst>
            <p14:sldId id="270"/>
            <p14:sldId id="288"/>
            <p14:sldId id="271"/>
            <p14:sldId id="273"/>
            <p14:sldId id="272"/>
            <p14:sldId id="274"/>
            <p14:sldId id="269"/>
          </p14:sldIdLst>
        </p14:section>
        <p14:section name="Cellular Transport" id="{1FAE4638-701C-DF45-B2E0-5C106DCEB854}">
          <p14:sldIdLst>
            <p14:sldId id="287"/>
            <p14:sldId id="275"/>
            <p14:sldId id="277"/>
            <p14:sldId id="276"/>
          </p14:sldIdLst>
        </p14:section>
        <p14:section name="Endocrinology" id="{075B0AA2-C4FB-DF4F-BF12-730DCBCFE43E}">
          <p14:sldIdLst>
            <p14:sldId id="258"/>
            <p14:sldId id="257"/>
            <p14:sldId id="279"/>
            <p14:sldId id="281"/>
            <p14:sldId id="280"/>
          </p14:sldIdLst>
        </p14:section>
        <p14:section name="Metabolic Control" id="{95D0EDA1-3B75-F64F-901C-2A479192BC5D}">
          <p14:sldIdLst>
            <p14:sldId id="260"/>
            <p14:sldId id="282"/>
            <p14:sldId id="278"/>
          </p14:sldIdLst>
        </p14:section>
        <p14:section name="Calorimetry" id="{14F8F669-C04F-5340-89B1-61A7C9DE0E5D}">
          <p14:sldIdLst>
            <p14:sldId id="284"/>
            <p14:sldId id="259"/>
            <p14:sldId id="285"/>
            <p14:sldId id="283"/>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5356"/>
  </p:normalViewPr>
  <p:slideViewPr>
    <p:cSldViewPr snapToGrid="0" snapToObjects="1">
      <p:cViewPr varScale="1">
        <p:scale>
          <a:sx n="61" d="100"/>
          <a:sy n="61" d="100"/>
        </p:scale>
        <p:origin x="13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free energy</a:t>
            </a:r>
          </a:p>
          <a:p>
            <a:r>
              <a:rPr lang="en-US" dirty="0" smtClean="0"/>
              <a:t>Actual free energy</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5</a:t>
            </a:fld>
            <a:endParaRPr lang="en-US"/>
          </a:p>
        </p:txBody>
      </p:sp>
    </p:spTree>
    <p:extLst>
      <p:ext uri="{BB962C8B-B14F-4D97-AF65-F5344CB8AC3E}">
        <p14:creationId xmlns:p14="http://schemas.microsoft.com/office/powerpoint/2010/main" val="54382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reaction</a:t>
            </a:r>
            <a:r>
              <a:rPr lang="en-US" baseline="0" dirty="0" smtClean="0"/>
              <a:t> happens all the time, so how does it happen?</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7</a:t>
            </a:fld>
            <a:endParaRPr lang="en-US"/>
          </a:p>
        </p:txBody>
      </p:sp>
    </p:spTree>
    <p:extLst>
      <p:ext uri="{BB962C8B-B14F-4D97-AF65-F5344CB8AC3E}">
        <p14:creationId xmlns:p14="http://schemas.microsoft.com/office/powerpoint/2010/main" val="65098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Allosteric Control</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rate of transporter</a:t>
            </a:r>
          </a:p>
          <a:p>
            <a:r>
              <a:rPr lang="en-US" dirty="0" smtClean="0"/>
              <a:t>Steepen</a:t>
            </a:r>
            <a:r>
              <a:rPr lang="en-US" baseline="0" dirty="0" smtClean="0"/>
              <a:t> concentration gradient of nutrient</a:t>
            </a:r>
          </a:p>
          <a:p>
            <a:r>
              <a:rPr lang="en-US" baseline="0" dirty="0" smtClean="0"/>
              <a:t>Make more transporters</a:t>
            </a:r>
          </a:p>
          <a:p>
            <a:r>
              <a:rPr lang="en-US" baseline="0" dirty="0" smtClean="0"/>
              <a:t>Change concentration of co- or </a:t>
            </a:r>
            <a:r>
              <a:rPr lang="en-US" baseline="0" dirty="0" err="1" smtClean="0"/>
              <a:t>antiported</a:t>
            </a:r>
            <a:r>
              <a:rPr lang="en-US" baseline="0" dirty="0" smtClean="0"/>
              <a:t> molecules</a:t>
            </a:r>
          </a:p>
          <a:p>
            <a:r>
              <a:rPr lang="en-US" baseline="0" dirty="0" smtClean="0"/>
              <a:t>Make more ATP</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13</a:t>
            </a:fld>
            <a:endParaRPr lang="en-US"/>
          </a:p>
        </p:txBody>
      </p:sp>
    </p:spTree>
    <p:extLst>
      <p:ext uri="{BB962C8B-B14F-4D97-AF65-F5344CB8AC3E}">
        <p14:creationId xmlns:p14="http://schemas.microsoft.com/office/powerpoint/2010/main" val="137570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the hormones are trying to accomplish</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17</a:t>
            </a:fld>
            <a:endParaRPr lang="en-US"/>
          </a:p>
        </p:txBody>
      </p:sp>
    </p:spTree>
    <p:extLst>
      <p:ext uri="{BB962C8B-B14F-4D97-AF65-F5344CB8AC3E}">
        <p14:creationId xmlns:p14="http://schemas.microsoft.com/office/powerpoint/2010/main" val="1127496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5-10 minutes thinking about this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18</a:t>
            </a:fld>
            <a:endParaRPr lang="en-US"/>
          </a:p>
        </p:txBody>
      </p:sp>
    </p:spTree>
    <p:extLst>
      <p:ext uri="{BB962C8B-B14F-4D97-AF65-F5344CB8AC3E}">
        <p14:creationId xmlns:p14="http://schemas.microsoft.com/office/powerpoint/2010/main" val="187947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smtClean="0">
                <a:solidFill>
                  <a:schemeClr val="tx1"/>
                </a:solidFill>
                <a:effectLst/>
                <a:latin typeface="+mn-lt"/>
                <a:ea typeface="+mn-ea"/>
                <a:cs typeface="+mn-cs"/>
              </a:rPr>
              <a:t>Nonresting</a:t>
            </a:r>
            <a:r>
              <a:rPr lang="en-US" sz="1200" b="0" i="0" kern="1200" dirty="0" smtClean="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smtClean="0">
                <a:solidFill>
                  <a:schemeClr val="tx1"/>
                </a:solidFill>
                <a:effectLst/>
                <a:latin typeface="+mn-lt"/>
                <a:ea typeface="+mn-ea"/>
                <a:cs typeface="+mn-cs"/>
              </a:rPr>
              <a:t>nonexercise</a:t>
            </a:r>
            <a:r>
              <a:rPr lang="en-US" sz="1200" b="0" i="0" kern="1200" dirty="0" smtClean="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23</a:t>
            </a:fld>
            <a:endParaRPr lang="en-US"/>
          </a:p>
        </p:txBody>
      </p:sp>
    </p:spTree>
    <p:extLst>
      <p:ext uri="{BB962C8B-B14F-4D97-AF65-F5344CB8AC3E}">
        <p14:creationId xmlns:p14="http://schemas.microsoft.com/office/powerpoint/2010/main" val="1919397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8E6069-A653-0C4F-8BD3-6550F8F9B9D4}"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8E6069-A653-0C4F-8BD3-6550F8F9B9D4}" type="datetimeFigureOut">
              <a:rPr lang="en-US" smtClean="0"/>
              <a:t>9/5/16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8E6069-A653-0C4F-8BD3-6550F8F9B9D4}" type="datetimeFigureOut">
              <a:rPr lang="en-US" smtClean="0"/>
              <a:t>9/5/16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hyperlink" Target="http://dx.doi.org/10.1152/ajpregu.00755.2010"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56/NEJM199503093321001" TargetMode="External"/><Relationship Id="rId3"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gif"/><Relationship Id="rId5" Type="http://schemas.openxmlformats.org/officeDocument/2006/relationships/image" Target="../media/image3.gif"/><Relationship Id="rId6" Type="http://schemas.openxmlformats.org/officeDocument/2006/relationships/image" Target="../media/image4.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Metabolic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Cellular Transport Mechanisms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5135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Cellular transport</a:t>
            </a:r>
            <a:endParaRPr lang="en-US" dirty="0"/>
          </a:p>
        </p:txBody>
      </p:sp>
      <p:sp>
        <p:nvSpPr>
          <p:cNvPr id="3" name="Content Placeholder 2"/>
          <p:cNvSpPr>
            <a:spLocks noGrp="1"/>
          </p:cNvSpPr>
          <p:nvPr>
            <p:ph idx="1"/>
          </p:nvPr>
        </p:nvSpPr>
        <p:spPr>
          <a:xfrm>
            <a:off x="838201" y="1825625"/>
            <a:ext cx="4248586" cy="4351338"/>
          </a:xfrm>
        </p:spPr>
        <p:txBody>
          <a:bodyPr>
            <a:normAutofit lnSpcReduction="10000"/>
          </a:bodyPr>
          <a:lstStyle/>
          <a:p>
            <a:r>
              <a:rPr lang="en-US" dirty="0" smtClean="0"/>
              <a:t>Cells are impermeable to many nutrients</a:t>
            </a:r>
          </a:p>
          <a:p>
            <a:r>
              <a:rPr lang="en-US" dirty="0" smtClean="0"/>
              <a:t>Transport can:</a:t>
            </a:r>
          </a:p>
          <a:p>
            <a:pPr lvl="1"/>
            <a:r>
              <a:rPr lang="en-US" dirty="0" smtClean="0"/>
              <a:t>Follow concentration gradient </a:t>
            </a:r>
          </a:p>
          <a:p>
            <a:pPr lvl="2"/>
            <a:r>
              <a:rPr lang="en-US" dirty="0"/>
              <a:t>P</a:t>
            </a:r>
            <a:r>
              <a:rPr lang="en-US" dirty="0" smtClean="0"/>
              <a:t>assive transport</a:t>
            </a:r>
          </a:p>
          <a:p>
            <a:pPr lvl="1"/>
            <a:r>
              <a:rPr lang="en-US" dirty="0" smtClean="0"/>
              <a:t>Push against concentration gradient</a:t>
            </a:r>
          </a:p>
          <a:p>
            <a:pPr lvl="2"/>
            <a:r>
              <a:rPr lang="en-US" dirty="0" smtClean="0"/>
              <a:t>Active transport</a:t>
            </a:r>
          </a:p>
          <a:p>
            <a:r>
              <a:rPr lang="en-US" dirty="0" smtClean="0"/>
              <a:t>Same concepts are true for mitochondrial transport</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5086786" y="2037759"/>
            <a:ext cx="7105214" cy="3384845"/>
          </a:xfrm>
          <a:prstGeom prst="rect">
            <a:avLst/>
          </a:prstGeom>
        </p:spPr>
      </p:pic>
    </p:spTree>
    <p:extLst>
      <p:ext uri="{BB962C8B-B14F-4D97-AF65-F5344CB8AC3E}">
        <p14:creationId xmlns:p14="http://schemas.microsoft.com/office/powerpoint/2010/main" val="94440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linds(horizont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Energy from Active Transport Can Come from Several Sources</a:t>
            </a:r>
            <a:endParaRPr lang="en-US" dirty="0"/>
          </a:p>
        </p:txBody>
      </p:sp>
      <p:pic>
        <p:nvPicPr>
          <p:cNvPr id="5" name="Picture 4"/>
          <p:cNvPicPr>
            <a:picLocks noChangeAspect="1"/>
          </p:cNvPicPr>
          <p:nvPr/>
        </p:nvPicPr>
        <p:blipFill>
          <a:blip r:embed="rId2"/>
          <a:stretch>
            <a:fillRect/>
          </a:stretch>
        </p:blipFill>
        <p:spPr>
          <a:xfrm>
            <a:off x="1492250" y="1690688"/>
            <a:ext cx="9207500" cy="5080000"/>
          </a:xfrm>
          <a:prstGeom prst="rect">
            <a:avLst/>
          </a:prstGeom>
        </p:spPr>
      </p:pic>
    </p:spTree>
    <p:extLst>
      <p:ext uri="{BB962C8B-B14F-4D97-AF65-F5344CB8AC3E}">
        <p14:creationId xmlns:p14="http://schemas.microsoft.com/office/powerpoint/2010/main" val="2135106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Altering Cellular Transport</a:t>
            </a:r>
            <a:endParaRPr lang="en-US" dirty="0"/>
          </a:p>
        </p:txBody>
      </p:sp>
      <p:sp>
        <p:nvSpPr>
          <p:cNvPr id="3" name="Content Placeholder 2"/>
          <p:cNvSpPr>
            <a:spLocks noGrp="1"/>
          </p:cNvSpPr>
          <p:nvPr>
            <p:ph idx="1"/>
          </p:nvPr>
        </p:nvSpPr>
        <p:spPr/>
        <p:txBody>
          <a:bodyPr/>
          <a:lstStyle/>
          <a:p>
            <a:r>
              <a:rPr lang="en-US" dirty="0" smtClean="0"/>
              <a:t>With the folks nearby think of as many ways as you can by which you could increase cellular transport of a nutrient (I can think of 5)</a:t>
            </a:r>
          </a:p>
          <a:p>
            <a:endParaRPr lang="en-US" dirty="0"/>
          </a:p>
        </p:txBody>
      </p:sp>
    </p:spTree>
    <p:extLst>
      <p:ext uri="{BB962C8B-B14F-4D97-AF65-F5344CB8AC3E}">
        <p14:creationId xmlns:p14="http://schemas.microsoft.com/office/powerpoint/2010/main" val="120447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Autonomous Metabolic Control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80749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Integrated Control of Metabolism</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753150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Control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29224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endocrine regulation of nutrition</a:t>
            </a:r>
            <a:endParaRPr lang="en-US" dirty="0"/>
          </a:p>
        </p:txBody>
      </p:sp>
      <p:sp>
        <p:nvSpPr>
          <p:cNvPr id="4" name="Text Placeholder 3"/>
          <p:cNvSpPr>
            <a:spLocks noGrp="1"/>
          </p:cNvSpPr>
          <p:nvPr>
            <p:ph type="body" idx="1"/>
          </p:nvPr>
        </p:nvSpPr>
        <p:spPr/>
        <p:txBody>
          <a:bodyPr/>
          <a:lstStyle/>
          <a:p>
            <a:r>
              <a:rPr lang="en-US" dirty="0" smtClean="0"/>
              <a:t>Hormones</a:t>
            </a:r>
            <a:endParaRPr lang="en-US" dirty="0"/>
          </a:p>
        </p:txBody>
      </p:sp>
      <p:sp>
        <p:nvSpPr>
          <p:cNvPr id="3" name="Content Placeholder 2"/>
          <p:cNvSpPr>
            <a:spLocks noGrp="1"/>
          </p:cNvSpPr>
          <p:nvPr>
            <p:ph sz="half" idx="2"/>
          </p:nvPr>
        </p:nvSpPr>
        <p:spPr/>
        <p:txBody>
          <a:bodyPr/>
          <a:lstStyle/>
          <a:p>
            <a:r>
              <a:rPr lang="en-US" dirty="0" smtClean="0"/>
              <a:t>Insulin</a:t>
            </a:r>
          </a:p>
          <a:p>
            <a:r>
              <a:rPr lang="en-US" dirty="0" smtClean="0"/>
              <a:t>Glucagon</a:t>
            </a:r>
          </a:p>
          <a:p>
            <a:r>
              <a:rPr lang="en-US" dirty="0" smtClean="0"/>
              <a:t>Adrenaline</a:t>
            </a:r>
          </a:p>
          <a:p>
            <a:r>
              <a:rPr lang="en-US" dirty="0" smtClean="0"/>
              <a:t>Cortisol</a:t>
            </a:r>
          </a:p>
          <a:p>
            <a:endParaRPr lang="en-US" dirty="0"/>
          </a:p>
        </p:txBody>
      </p:sp>
      <p:sp>
        <p:nvSpPr>
          <p:cNvPr id="5" name="Text Placeholder 4"/>
          <p:cNvSpPr>
            <a:spLocks noGrp="1"/>
          </p:cNvSpPr>
          <p:nvPr>
            <p:ph type="body" sz="quarter" idx="3"/>
          </p:nvPr>
        </p:nvSpPr>
        <p:spPr/>
        <p:txBody>
          <a:bodyPr/>
          <a:lstStyle/>
          <a:p>
            <a:r>
              <a:rPr lang="en-US" dirty="0" smtClean="0"/>
              <a:t>Main Regulatory Processes</a:t>
            </a:r>
            <a:endParaRPr lang="en-US" dirty="0"/>
          </a:p>
        </p:txBody>
      </p:sp>
      <p:sp>
        <p:nvSpPr>
          <p:cNvPr id="6" name="Content Placeholder 5"/>
          <p:cNvSpPr>
            <a:spLocks noGrp="1"/>
          </p:cNvSpPr>
          <p:nvPr>
            <p:ph sz="quarter" idx="4"/>
          </p:nvPr>
        </p:nvSpPr>
        <p:spPr/>
        <p:txBody>
          <a:bodyPr>
            <a:normAutofit fontScale="85000" lnSpcReduction="20000"/>
          </a:bodyPr>
          <a:lstStyle/>
          <a:p>
            <a:r>
              <a:rPr lang="en-US" dirty="0" smtClean="0"/>
              <a:t>Glucose</a:t>
            </a:r>
          </a:p>
          <a:p>
            <a:pPr lvl="1"/>
            <a:r>
              <a:rPr lang="en-US" dirty="0" smtClean="0"/>
              <a:t>Gluconeogenesis</a:t>
            </a:r>
          </a:p>
          <a:p>
            <a:pPr lvl="1"/>
            <a:r>
              <a:rPr lang="en-US" dirty="0" smtClean="0"/>
              <a:t>Glucose Oxidation</a:t>
            </a:r>
          </a:p>
          <a:p>
            <a:pPr lvl="1"/>
            <a:r>
              <a:rPr lang="en-US" dirty="0" smtClean="0"/>
              <a:t>Glycogen Storage</a:t>
            </a:r>
          </a:p>
          <a:p>
            <a:r>
              <a:rPr lang="en-US" dirty="0" smtClean="0"/>
              <a:t>Lipids</a:t>
            </a:r>
          </a:p>
          <a:p>
            <a:pPr lvl="1"/>
            <a:r>
              <a:rPr lang="en-US" dirty="0" smtClean="0"/>
              <a:t>Transport (Lipolysis)</a:t>
            </a:r>
          </a:p>
          <a:p>
            <a:pPr lvl="1"/>
            <a:r>
              <a:rPr lang="en-US" dirty="0" smtClean="0"/>
              <a:t>Storage</a:t>
            </a:r>
          </a:p>
          <a:p>
            <a:pPr lvl="1"/>
            <a:r>
              <a:rPr lang="en-US" dirty="0" smtClean="0"/>
              <a:t>Fatty Acid Oxidation</a:t>
            </a:r>
          </a:p>
          <a:p>
            <a:r>
              <a:rPr lang="en-US" dirty="0" smtClean="0"/>
              <a:t>Proteins and Amino Acids</a:t>
            </a:r>
          </a:p>
          <a:p>
            <a:pPr lvl="1"/>
            <a:r>
              <a:rPr lang="en-US" dirty="0" smtClean="0"/>
              <a:t>Protein Synthesis or Breakdown</a:t>
            </a:r>
          </a:p>
          <a:p>
            <a:pPr lvl="1"/>
            <a:r>
              <a:rPr lang="en-US" dirty="0" smtClean="0"/>
              <a:t>Amino Acid Synthesis or Catabolism</a:t>
            </a:r>
            <a:endParaRPr lang="en-US" dirty="0"/>
          </a:p>
          <a:p>
            <a:pPr lvl="1"/>
            <a:r>
              <a:rPr lang="en-US" dirty="0"/>
              <a:t>Amino Acid </a:t>
            </a:r>
            <a:r>
              <a:rPr lang="en-US" dirty="0" smtClean="0"/>
              <a:t>Import or Export</a:t>
            </a:r>
            <a:endParaRPr lang="en-US" dirty="0"/>
          </a:p>
        </p:txBody>
      </p:sp>
    </p:spTree>
    <p:extLst>
      <p:ext uri="{BB962C8B-B14F-4D97-AF65-F5344CB8AC3E}">
        <p14:creationId xmlns:p14="http://schemas.microsoft.com/office/powerpoint/2010/main" val="269119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Metabolic Hormones Assignment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0920554"/>
              </p:ext>
            </p:extLst>
          </p:nvPr>
        </p:nvGraphicFramePr>
        <p:xfrm>
          <a:off x="604284" y="1336528"/>
          <a:ext cx="11396533" cy="4255564"/>
        </p:xfrm>
        <a:graphic>
          <a:graphicData uri="http://schemas.openxmlformats.org/drawingml/2006/table">
            <a:tbl>
              <a:tblPr firstRow="1" bandRow="1">
                <a:tableStyleId>{5C22544A-7EE6-4342-B048-85BDC9FD1C3A}</a:tableStyleId>
              </a:tblPr>
              <a:tblGrid>
                <a:gridCol w="2256583"/>
                <a:gridCol w="2256583"/>
                <a:gridCol w="2256583"/>
                <a:gridCol w="2370201"/>
                <a:gridCol w="2256583"/>
              </a:tblGrid>
              <a:tr h="1063891">
                <a:tc>
                  <a:txBody>
                    <a:bodyPr/>
                    <a:lstStyle/>
                    <a:p>
                      <a:r>
                        <a:rPr lang="en-US" sz="3600" dirty="0" smtClean="0"/>
                        <a:t>Tissue</a:t>
                      </a:r>
                      <a:endParaRPr lang="en-US" sz="3600" dirty="0"/>
                    </a:p>
                  </a:txBody>
                  <a:tcPr/>
                </a:tc>
                <a:tc>
                  <a:txBody>
                    <a:bodyPr/>
                    <a:lstStyle/>
                    <a:p>
                      <a:r>
                        <a:rPr lang="en-US" sz="3600" dirty="0" smtClean="0"/>
                        <a:t>Insulin</a:t>
                      </a:r>
                      <a:endParaRPr lang="en-US" sz="3600" dirty="0"/>
                    </a:p>
                  </a:txBody>
                  <a:tcPr/>
                </a:tc>
                <a:tc>
                  <a:txBody>
                    <a:bodyPr/>
                    <a:lstStyle/>
                    <a:p>
                      <a:r>
                        <a:rPr lang="en-US" sz="3600" dirty="0" smtClean="0"/>
                        <a:t>Glucagon</a:t>
                      </a:r>
                      <a:endParaRPr lang="en-US" sz="3600" dirty="0"/>
                    </a:p>
                  </a:txBody>
                  <a:tcPr/>
                </a:tc>
                <a:tc>
                  <a:txBody>
                    <a:bodyPr/>
                    <a:lstStyle/>
                    <a:p>
                      <a:r>
                        <a:rPr lang="en-US" sz="3600" dirty="0" smtClean="0"/>
                        <a:t>Adrenaline</a:t>
                      </a:r>
                      <a:endParaRPr lang="en-US" sz="3600" dirty="0"/>
                    </a:p>
                  </a:txBody>
                  <a:tcPr/>
                </a:tc>
                <a:tc>
                  <a:txBody>
                    <a:bodyPr/>
                    <a:lstStyle/>
                    <a:p>
                      <a:r>
                        <a:rPr lang="en-US" sz="3600" dirty="0" smtClean="0"/>
                        <a:t>Cortisol</a:t>
                      </a:r>
                      <a:endParaRPr lang="en-US" sz="3600" dirty="0"/>
                    </a:p>
                  </a:txBody>
                  <a:tcPr/>
                </a:tc>
              </a:tr>
              <a:tr h="1063891">
                <a:tc>
                  <a:txBody>
                    <a:bodyPr/>
                    <a:lstStyle/>
                    <a:p>
                      <a:r>
                        <a:rPr lang="en-US" dirty="0" smtClean="0"/>
                        <a:t>Muscle</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1063891">
                <a:tc>
                  <a:txBody>
                    <a:bodyPr/>
                    <a:lstStyle/>
                    <a:p>
                      <a:r>
                        <a:rPr lang="en-US" dirty="0" smtClean="0"/>
                        <a:t>Liver</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1063891">
                <a:tc>
                  <a:txBody>
                    <a:bodyPr/>
                    <a:lstStyle/>
                    <a:p>
                      <a:r>
                        <a:rPr lang="en-US" dirty="0" smtClean="0"/>
                        <a:t>Fat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659884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Macronutrient partitioning</a:t>
            </a:r>
            <a:endParaRPr lang="en-US" dirty="0"/>
          </a:p>
        </p:txBody>
      </p:sp>
      <p:sp>
        <p:nvSpPr>
          <p:cNvPr id="3" name="Content Placeholder 2"/>
          <p:cNvSpPr>
            <a:spLocks noGrp="1"/>
          </p:cNvSpPr>
          <p:nvPr>
            <p:ph idx="1"/>
          </p:nvPr>
        </p:nvSpPr>
        <p:spPr/>
        <p:txBody>
          <a:bodyPr/>
          <a:lstStyle/>
          <a:p>
            <a:r>
              <a:rPr lang="en-US" dirty="0" smtClean="0"/>
              <a:t>Resting</a:t>
            </a:r>
          </a:p>
          <a:p>
            <a:r>
              <a:rPr lang="en-US" dirty="0" smtClean="0"/>
              <a:t>Fasting</a:t>
            </a:r>
          </a:p>
          <a:p>
            <a:r>
              <a:rPr lang="en-US" dirty="0" smtClean="0"/>
              <a:t>After a meal</a:t>
            </a:r>
          </a:p>
          <a:p>
            <a:endParaRPr lang="en-US" dirty="0"/>
          </a:p>
        </p:txBody>
      </p:sp>
    </p:spTree>
    <p:extLst>
      <p:ext uri="{BB962C8B-B14F-4D97-AF65-F5344CB8AC3E}">
        <p14:creationId xmlns:p14="http://schemas.microsoft.com/office/powerpoint/2010/main" val="493985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Understand the partitioning of macronutrients under resting conditions.</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r>
              <a:rPr lang="en-US" dirty="0" smtClean="0"/>
              <a:t>.</a:t>
            </a:r>
            <a:endParaRPr lang="en-US" dirty="0"/>
          </a:p>
        </p:txBody>
      </p:sp>
    </p:spTree>
    <p:extLst>
      <p:ext uri="{BB962C8B-B14F-4D97-AF65-F5344CB8AC3E}">
        <p14:creationId xmlns:p14="http://schemas.microsoft.com/office/powerpoint/2010/main" val="789991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Fasting Hormones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80005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Postprandial hormones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848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measure metabolic rates</a:t>
            </a:r>
            <a:endParaRPr lang="en-US" dirty="0"/>
          </a:p>
        </p:txBody>
      </p:sp>
      <p:pic>
        <p:nvPicPr>
          <p:cNvPr id="5" name="Picture 4"/>
          <p:cNvPicPr>
            <a:picLocks noChangeAspect="1"/>
          </p:cNvPicPr>
          <p:nvPr/>
        </p:nvPicPr>
        <p:blipFill>
          <a:blip r:embed="rId2"/>
          <a:stretch>
            <a:fillRect/>
          </a:stretch>
        </p:blipFill>
        <p:spPr>
          <a:xfrm>
            <a:off x="6362467" y="1690688"/>
            <a:ext cx="5586756" cy="4975704"/>
          </a:xfrm>
          <a:prstGeom prst="rect">
            <a:avLst/>
          </a:prstGeom>
        </p:spPr>
      </p:pic>
      <p:pic>
        <p:nvPicPr>
          <p:cNvPr id="8" name="Picture 7"/>
          <p:cNvPicPr>
            <a:picLocks noChangeAspect="1"/>
          </p:cNvPicPr>
          <p:nvPr/>
        </p:nvPicPr>
        <p:blipFill>
          <a:blip r:embed="rId3"/>
          <a:stretch>
            <a:fillRect/>
          </a:stretch>
        </p:blipFill>
        <p:spPr>
          <a:xfrm>
            <a:off x="0" y="1690688"/>
            <a:ext cx="6603860" cy="4667582"/>
          </a:xfrm>
          <a:prstGeom prst="rect">
            <a:avLst/>
          </a:prstGeom>
        </p:spPr>
      </p:pic>
    </p:spTree>
    <p:extLst>
      <p:ext uri="{BB962C8B-B14F-4D97-AF65-F5344CB8AC3E}">
        <p14:creationId xmlns:p14="http://schemas.microsoft.com/office/powerpoint/2010/main" val="1911921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the Metabolic Rate Metabolic Rate</a:t>
            </a:r>
            <a:endParaRPr lang="en-US" dirty="0"/>
          </a:p>
        </p:txBody>
      </p:sp>
      <p:pic>
        <p:nvPicPr>
          <p:cNvPr id="6" name="Picture 5"/>
          <p:cNvPicPr>
            <a:picLocks noChangeAspect="1"/>
          </p:cNvPicPr>
          <p:nvPr/>
        </p:nvPicPr>
        <p:blipFill>
          <a:blip r:embed="rId3"/>
          <a:stretch>
            <a:fillRect/>
          </a:stretch>
        </p:blipFill>
        <p:spPr>
          <a:xfrm>
            <a:off x="2828260" y="1499302"/>
            <a:ext cx="7197377" cy="4177852"/>
          </a:xfrm>
          <a:prstGeom prst="rect">
            <a:avLst/>
          </a:prstGeom>
        </p:spPr>
      </p:pic>
      <p:sp>
        <p:nvSpPr>
          <p:cNvPr id="7" name="Rectangle 6"/>
          <p:cNvSpPr/>
          <p:nvPr/>
        </p:nvSpPr>
        <p:spPr>
          <a:xfrm>
            <a:off x="6889898" y="1499302"/>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smtClean="0">
                <a:effectLst/>
              </a:rPr>
              <a:t>Maclean PS, </a:t>
            </a:r>
            <a:r>
              <a:rPr lang="en-US" b="1" dirty="0" err="1" smtClean="0">
                <a:effectLst/>
              </a:rPr>
              <a:t>Bergouignan</a:t>
            </a:r>
            <a:r>
              <a:rPr lang="en-US" b="1" dirty="0" smtClean="0">
                <a:effectLst/>
              </a:rPr>
              <a:t> A, Cornier M-A, Jackman MR.</a:t>
            </a:r>
            <a:r>
              <a:rPr lang="en-US" dirty="0" smtClean="0">
                <a:effectLst/>
              </a:rPr>
              <a:t> Biology’s response to dieting: the impetus for weight regain. </a:t>
            </a:r>
            <a:r>
              <a:rPr lang="en-US" i="1" dirty="0" smtClean="0">
                <a:effectLst/>
              </a:rPr>
              <a:t>Am. J. Physiol. </a:t>
            </a:r>
            <a:r>
              <a:rPr lang="en-US" i="1" dirty="0" err="1" smtClean="0">
                <a:effectLst/>
              </a:rPr>
              <a:t>Regul</a:t>
            </a:r>
            <a:r>
              <a:rPr lang="en-US" i="1" dirty="0" smtClean="0">
                <a:effectLst/>
              </a:rPr>
              <a:t>. </a:t>
            </a:r>
            <a:r>
              <a:rPr lang="en-US" i="1" dirty="0" err="1" smtClean="0">
                <a:effectLst/>
              </a:rPr>
              <a:t>Integr</a:t>
            </a:r>
            <a:r>
              <a:rPr lang="en-US" i="1" dirty="0" smtClean="0">
                <a:effectLst/>
              </a:rPr>
              <a:t>. Comp. Physiol.</a:t>
            </a:r>
            <a:r>
              <a:rPr lang="en-US" dirty="0" smtClean="0">
                <a:effectLst/>
              </a:rPr>
              <a:t> 2011;301(3):R581–R600. </a:t>
            </a:r>
            <a:r>
              <a:rPr lang="es-ES_tradnl" dirty="0" smtClean="0">
                <a:effectLst/>
                <a:hlinkClick r:id="rId4"/>
              </a:rPr>
              <a:t>http://dx.doi.org/10.1152/ajpregu.00755.2010</a:t>
            </a:r>
            <a:endParaRPr lang="en-US" dirty="0" smtClean="0">
              <a:effectLst/>
            </a:endParaRPr>
          </a:p>
          <a:p>
            <a:endParaRPr lang="en-US" dirty="0"/>
          </a:p>
        </p:txBody>
      </p:sp>
    </p:spTree>
    <p:extLst>
      <p:ext uri="{BB962C8B-B14F-4D97-AF65-F5344CB8AC3E}">
        <p14:creationId xmlns:p14="http://schemas.microsoft.com/office/powerpoint/2010/main" val="14671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Over/underfeeding and metabolic rates</a:t>
            </a:r>
            <a:endParaRPr lang="en-US" dirty="0"/>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smtClean="0"/>
              <a:t>Le</a:t>
            </a:r>
            <a:r>
              <a:rPr lang="en-US" b="1" dirty="0" err="1" smtClean="0">
                <a:effectLst/>
              </a:rPr>
              <a:t>ibel</a:t>
            </a:r>
            <a:r>
              <a:rPr lang="en-US" b="1" dirty="0" smtClean="0">
                <a:effectLst/>
              </a:rPr>
              <a:t> R, </a:t>
            </a:r>
            <a:r>
              <a:rPr lang="en-US" b="1" dirty="0" err="1" smtClean="0">
                <a:effectLst/>
              </a:rPr>
              <a:t>Osenbaum</a:t>
            </a:r>
            <a:r>
              <a:rPr lang="en-US" b="1" dirty="0" smtClean="0">
                <a:effectLst/>
              </a:rPr>
              <a:t> MIR, </a:t>
            </a:r>
            <a:r>
              <a:rPr lang="en-US" b="1" dirty="0" err="1" smtClean="0">
                <a:effectLst/>
              </a:rPr>
              <a:t>Leibel</a:t>
            </a:r>
            <a:r>
              <a:rPr lang="en-US" b="1" dirty="0" smtClean="0">
                <a:effectLst/>
              </a:rPr>
              <a:t> RL, Rosenbaum M, Hirsch J.</a:t>
            </a:r>
            <a:r>
              <a:rPr lang="en-US" dirty="0" smtClean="0">
                <a:effectLst/>
              </a:rPr>
              <a:t> Changes in energy expenditure resulting from altered body weight. </a:t>
            </a:r>
            <a:r>
              <a:rPr lang="en-US" i="1" dirty="0" smtClean="0">
                <a:effectLst/>
              </a:rPr>
              <a:t>N. Engl. J. Med.</a:t>
            </a:r>
            <a:r>
              <a:rPr lang="en-US" dirty="0" smtClean="0">
                <a:effectLst/>
              </a:rPr>
              <a:t> 1995;332(10):621–8. </a:t>
            </a:r>
            <a:r>
              <a:rPr lang="de-DE" dirty="0" smtClean="0">
                <a:effectLst/>
                <a:hlinkClick r:id="rId2"/>
              </a:rPr>
              <a:t>http://dx.doi.org/10.1056/NEJM199503093321001</a:t>
            </a:r>
            <a:endParaRPr lang="en-US" dirty="0" smtClean="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Loser Follow-Up Study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7303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Understand the partitioning of macronutrients under resting conditions.</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r>
              <a:rPr lang="en-US" dirty="0" smtClean="0"/>
              <a:t>.</a:t>
            </a:r>
            <a:endParaRPr lang="en-US" dirty="0"/>
          </a:p>
        </p:txBody>
      </p:sp>
    </p:spTree>
    <p:extLst>
      <p:ext uri="{BB962C8B-B14F-4D97-AF65-F5344CB8AC3E}">
        <p14:creationId xmlns:p14="http://schemas.microsoft.com/office/powerpoint/2010/main" val="1460335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Nutrient Regulation is About Two Things</a:t>
            </a:r>
            <a:endParaRPr lang="en-US" dirty="0"/>
          </a:p>
        </p:txBody>
      </p:sp>
      <p:sp>
        <p:nvSpPr>
          <p:cNvPr id="3" name="Content Placeholder 2"/>
          <p:cNvSpPr>
            <a:spLocks noGrp="1"/>
          </p:cNvSpPr>
          <p:nvPr>
            <p:ph sz="half" idx="1"/>
          </p:nvPr>
        </p:nvSpPr>
        <p:spPr/>
        <p:txBody>
          <a:bodyPr>
            <a:normAutofit/>
          </a:bodyPr>
          <a:lstStyle/>
          <a:p>
            <a:r>
              <a:rPr lang="en-US" dirty="0" smtClean="0"/>
              <a:t>Metabolism</a:t>
            </a:r>
          </a:p>
          <a:p>
            <a:pPr lvl="1"/>
            <a:r>
              <a:rPr lang="en-US" dirty="0" smtClean="0"/>
              <a:t>Catabolism</a:t>
            </a:r>
          </a:p>
          <a:p>
            <a:pPr lvl="1"/>
            <a:r>
              <a:rPr lang="en-US" dirty="0" smtClean="0"/>
              <a:t>Anabolism</a:t>
            </a:r>
          </a:p>
          <a:p>
            <a:r>
              <a:rPr lang="en-US" dirty="0" smtClean="0"/>
              <a:t>Transport</a:t>
            </a:r>
          </a:p>
          <a:p>
            <a:pPr lvl="1"/>
            <a:endParaRPr lang="en-US" dirty="0"/>
          </a:p>
        </p:txBody>
      </p:sp>
      <p:sp>
        <p:nvSpPr>
          <p:cNvPr id="4" name="Content Placeholder 3"/>
          <p:cNvSpPr>
            <a:spLocks noGrp="1"/>
          </p:cNvSpPr>
          <p:nvPr>
            <p:ph sz="half" idx="2"/>
          </p:nvPr>
        </p:nvSpPr>
        <p:spPr>
          <a:xfrm>
            <a:off x="4657060" y="1825625"/>
            <a:ext cx="6696740" cy="4351338"/>
          </a:xfrm>
        </p:spPr>
        <p:txBody>
          <a:bodyPr>
            <a:normAutofit/>
          </a:bodyPr>
          <a:lstStyle/>
          <a:p>
            <a:pPr marL="0" indent="0">
              <a:buNone/>
            </a:pPr>
            <a:r>
              <a:rPr lang="en-US" dirty="0" smtClean="0"/>
              <a:t>What statement about enzymes is </a:t>
            </a:r>
            <a:r>
              <a:rPr lang="en-US" b="1" u="sng" dirty="0" smtClean="0"/>
              <a:t>untrue</a:t>
            </a:r>
            <a:r>
              <a:rPr lang="en-US" dirty="0" smtClean="0"/>
              <a:t>?</a:t>
            </a:r>
          </a:p>
          <a:p>
            <a:pPr marL="514350" indent="-514350">
              <a:buFont typeface="+mj-lt"/>
              <a:buAutoNum type="alphaUcPeriod"/>
            </a:pPr>
            <a:r>
              <a:rPr lang="en-US" dirty="0" smtClean="0"/>
              <a:t>Enzymes stabilize a transition state intermediate</a:t>
            </a:r>
          </a:p>
          <a:p>
            <a:pPr marL="514350" indent="-514350">
              <a:buFont typeface="+mj-lt"/>
              <a:buAutoNum type="alphaUcPeriod"/>
            </a:pPr>
            <a:r>
              <a:rPr lang="en-US" dirty="0" smtClean="0"/>
              <a:t>Enzymes change the equilibrium levels of products and substrates</a:t>
            </a:r>
            <a:endParaRPr lang="en-US" dirty="0" smtClean="0"/>
          </a:p>
          <a:p>
            <a:pPr marL="514350" indent="-514350">
              <a:buFont typeface="+mj-lt"/>
              <a:buAutoNum type="alphaUcPeriod"/>
            </a:pPr>
            <a:r>
              <a:rPr lang="en-US" dirty="0" smtClean="0"/>
              <a:t>Enzymes can accelerate a chemical reaction</a:t>
            </a:r>
          </a:p>
          <a:p>
            <a:pPr marL="514350" indent="-514350">
              <a:buFont typeface="+mj-lt"/>
              <a:buAutoNum type="alphaUcPeriod"/>
            </a:pPr>
            <a:r>
              <a:rPr lang="en-US" dirty="0" smtClean="0"/>
              <a:t>Enzymes can be proteins or mRNA</a:t>
            </a:r>
          </a:p>
          <a:p>
            <a:pPr marL="914400" lvl="1" indent="-457200">
              <a:buFont typeface="+mj-lt"/>
              <a:buAutoNum type="alphaUcPeriod"/>
            </a:pPr>
            <a:endParaRPr lang="en-US" dirty="0"/>
          </a:p>
        </p:txBody>
      </p:sp>
    </p:spTree>
    <p:extLst>
      <p:ext uri="{BB962C8B-B14F-4D97-AF65-F5344CB8AC3E}">
        <p14:creationId xmlns:p14="http://schemas.microsoft.com/office/powerpoint/2010/main" val="142991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(Very) Quick Review of Enzymes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052294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 of Metabolic Pathways</a:t>
            </a:r>
            <a:endParaRPr lang="en-US" dirty="0"/>
          </a:p>
        </p:txBody>
      </p:sp>
      <p:pic>
        <p:nvPicPr>
          <p:cNvPr id="4" name="Picture 3"/>
          <p:cNvPicPr>
            <a:picLocks noChangeAspect="1"/>
          </p:cNvPicPr>
          <p:nvPr/>
        </p:nvPicPr>
        <p:blipFill>
          <a:blip r:embed="rId3"/>
          <a:stretch>
            <a:fillRect/>
          </a:stretch>
        </p:blipFill>
        <p:spPr>
          <a:xfrm>
            <a:off x="838200" y="1690688"/>
            <a:ext cx="7620000" cy="38441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6922" y="3745106"/>
            <a:ext cx="1358900" cy="5461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6922" y="2369144"/>
            <a:ext cx="1892300" cy="2921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6922" y="3047600"/>
            <a:ext cx="2362200" cy="292100"/>
          </a:xfrm>
          <a:prstGeom prst="rect">
            <a:avLst/>
          </a:prstGeom>
        </p:spPr>
      </p:pic>
    </p:spTree>
    <p:extLst>
      <p:ext uri="{BB962C8B-B14F-4D97-AF65-F5344CB8AC3E}">
        <p14:creationId xmlns:p14="http://schemas.microsoft.com/office/powerpoint/2010/main" val="602359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reaction spontaneous?</a:t>
            </a:r>
            <a:endParaRPr lang="en-US" dirty="0"/>
          </a:p>
        </p:txBody>
      </p:sp>
      <p:pic>
        <p:nvPicPr>
          <p:cNvPr id="4" name="Picture 3"/>
          <p:cNvPicPr>
            <a:picLocks noChangeAspect="1"/>
          </p:cNvPicPr>
          <p:nvPr/>
        </p:nvPicPr>
        <p:blipFill>
          <a:blip r:embed="rId2"/>
          <a:stretch>
            <a:fillRect/>
          </a:stretch>
        </p:blipFill>
        <p:spPr>
          <a:xfrm>
            <a:off x="3131880" y="1915042"/>
            <a:ext cx="5588000" cy="18796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pic>
      <p:sp>
        <p:nvSpPr>
          <p:cNvPr id="5" name="TextBox 4"/>
          <p:cNvSpPr txBox="1"/>
          <p:nvPr/>
        </p:nvSpPr>
        <p:spPr>
          <a:xfrm>
            <a:off x="5198341" y="3425310"/>
            <a:ext cx="1604927" cy="369332"/>
          </a:xfrm>
          <a:prstGeom prst="rect">
            <a:avLst/>
          </a:prstGeom>
          <a:noFill/>
        </p:spPr>
        <p:txBody>
          <a:bodyPr wrap="none" rtlCol="0">
            <a:spAutoFit/>
          </a:bodyPr>
          <a:lstStyle/>
          <a:p>
            <a:r>
              <a:rPr lang="en-US" dirty="0" smtClean="0">
                <a:latin typeface="Symbol" charset="2"/>
                <a:ea typeface="Symbol" charset="2"/>
                <a:cs typeface="Symbol" charset="2"/>
              </a:rPr>
              <a:t>D</a:t>
            </a:r>
            <a:r>
              <a:rPr lang="en-US" dirty="0" smtClean="0"/>
              <a:t>G = +2 kJ/</a:t>
            </a:r>
            <a:r>
              <a:rPr lang="en-US" dirty="0" err="1" smtClean="0"/>
              <a:t>mol</a:t>
            </a:r>
            <a:endParaRPr lang="en-US" dirty="0"/>
          </a:p>
        </p:txBody>
      </p:sp>
      <p:sp>
        <p:nvSpPr>
          <p:cNvPr id="6" name="TextBox 5"/>
          <p:cNvSpPr txBox="1"/>
          <p:nvPr/>
        </p:nvSpPr>
        <p:spPr>
          <a:xfrm>
            <a:off x="2913321" y="4018996"/>
            <a:ext cx="2481961" cy="369332"/>
          </a:xfrm>
          <a:prstGeom prst="rect">
            <a:avLst/>
          </a:prstGeom>
          <a:noFill/>
        </p:spPr>
        <p:txBody>
          <a:bodyPr wrap="none" rtlCol="0">
            <a:spAutoFit/>
          </a:bodyPr>
          <a:lstStyle/>
          <a:p>
            <a:r>
              <a:rPr lang="en-US" dirty="0" smtClean="0"/>
              <a:t>Glucose – 6 – Phosphate</a:t>
            </a:r>
            <a:endParaRPr lang="en-US" dirty="0"/>
          </a:p>
        </p:txBody>
      </p:sp>
      <p:sp>
        <p:nvSpPr>
          <p:cNvPr id="7" name="TextBox 6"/>
          <p:cNvSpPr txBox="1"/>
          <p:nvPr/>
        </p:nvSpPr>
        <p:spPr>
          <a:xfrm>
            <a:off x="6353897" y="4018996"/>
            <a:ext cx="2492990" cy="369332"/>
          </a:xfrm>
          <a:prstGeom prst="rect">
            <a:avLst/>
          </a:prstGeom>
          <a:noFill/>
        </p:spPr>
        <p:txBody>
          <a:bodyPr wrap="none" rtlCol="0">
            <a:spAutoFit/>
          </a:bodyPr>
          <a:lstStyle/>
          <a:p>
            <a:r>
              <a:rPr lang="en-US" dirty="0" smtClean="0"/>
              <a:t>Fructose– 6 – Phosphate</a:t>
            </a:r>
            <a:endParaRPr lang="en-US" dirty="0"/>
          </a:p>
        </p:txBody>
      </p:sp>
      <p:sp>
        <p:nvSpPr>
          <p:cNvPr id="8" name="TextBox 7"/>
          <p:cNvSpPr txBox="1"/>
          <p:nvPr/>
        </p:nvSpPr>
        <p:spPr>
          <a:xfrm>
            <a:off x="4596810" y="5139670"/>
            <a:ext cx="2658139" cy="1323439"/>
          </a:xfrm>
          <a:prstGeom prst="rect">
            <a:avLst/>
          </a:prstGeom>
          <a:noFill/>
        </p:spPr>
        <p:txBody>
          <a:bodyPr wrap="square" rtlCol="0">
            <a:spAutoFit/>
          </a:bodyPr>
          <a:lstStyle/>
          <a:p>
            <a:pPr marL="342900" indent="-342900">
              <a:buAutoNum type="alphaUcPeriod"/>
            </a:pPr>
            <a:r>
              <a:rPr lang="en-US" sz="4000" dirty="0" smtClean="0"/>
              <a:t>  True</a:t>
            </a:r>
          </a:p>
          <a:p>
            <a:pPr marL="342900" indent="-342900">
              <a:buAutoNum type="alphaUcPeriod"/>
            </a:pPr>
            <a:r>
              <a:rPr lang="en-US" sz="4000" dirty="0" smtClean="0"/>
              <a:t>  False</a:t>
            </a:r>
            <a:endParaRPr lang="en-US" sz="4000" dirty="0"/>
          </a:p>
        </p:txBody>
      </p:sp>
    </p:spTree>
    <p:extLst>
      <p:ext uri="{BB962C8B-B14F-4D97-AF65-F5344CB8AC3E}">
        <p14:creationId xmlns:p14="http://schemas.microsoft.com/office/powerpoint/2010/main" val="7223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96777" y="1796662"/>
            <a:ext cx="7222460" cy="2877985"/>
          </a:xfrm>
          <a:prstGeom prst="rect">
            <a:avLst/>
          </a:prstGeom>
          <a:ln>
            <a:solidFill>
              <a:srgbClr val="FF0000"/>
            </a:solidFill>
          </a:ln>
        </p:spPr>
      </p:pic>
      <p:sp>
        <p:nvSpPr>
          <p:cNvPr id="2" name="Title 1"/>
          <p:cNvSpPr>
            <a:spLocks noGrp="1"/>
          </p:cNvSpPr>
          <p:nvPr>
            <p:ph type="title"/>
          </p:nvPr>
        </p:nvSpPr>
        <p:spPr/>
        <p:txBody>
          <a:bodyPr/>
          <a:lstStyle/>
          <a:p>
            <a:r>
              <a:rPr lang="en-US" dirty="0" smtClean="0"/>
              <a:t>Is this reaction spontaneous?</a:t>
            </a:r>
            <a:endParaRPr lang="en-US" dirty="0"/>
          </a:p>
        </p:txBody>
      </p:sp>
      <p:sp>
        <p:nvSpPr>
          <p:cNvPr id="5" name="TextBox 4"/>
          <p:cNvSpPr txBox="1"/>
          <p:nvPr/>
        </p:nvSpPr>
        <p:spPr>
          <a:xfrm>
            <a:off x="2438433" y="3262235"/>
            <a:ext cx="1721946" cy="369332"/>
          </a:xfrm>
          <a:prstGeom prst="rect">
            <a:avLst/>
          </a:prstGeom>
          <a:noFill/>
        </p:spPr>
        <p:txBody>
          <a:bodyPr wrap="none" rtlCol="0">
            <a:spAutoFit/>
          </a:bodyPr>
          <a:lstStyle/>
          <a:p>
            <a:r>
              <a:rPr lang="en-US" dirty="0" smtClean="0">
                <a:latin typeface="Symbol" charset="2"/>
                <a:ea typeface="Symbol" charset="2"/>
                <a:cs typeface="Symbol" charset="2"/>
              </a:rPr>
              <a:t>D</a:t>
            </a:r>
            <a:r>
              <a:rPr lang="en-US" dirty="0" smtClean="0"/>
              <a:t>G = +22 kJ/</a:t>
            </a:r>
            <a:r>
              <a:rPr lang="en-US" dirty="0" err="1" smtClean="0"/>
              <a:t>mol</a:t>
            </a:r>
            <a:endParaRPr lang="en-US" dirty="0"/>
          </a:p>
        </p:txBody>
      </p:sp>
      <p:pic>
        <p:nvPicPr>
          <p:cNvPr id="6" name="Picture 5"/>
          <p:cNvPicPr>
            <a:picLocks noChangeAspect="1"/>
          </p:cNvPicPr>
          <p:nvPr/>
        </p:nvPicPr>
        <p:blipFill>
          <a:blip r:embed="rId4"/>
          <a:stretch>
            <a:fillRect/>
          </a:stretch>
        </p:blipFill>
        <p:spPr>
          <a:xfrm>
            <a:off x="8403900" y="0"/>
            <a:ext cx="3464943" cy="6858000"/>
          </a:xfrm>
          <a:prstGeom prst="rect">
            <a:avLst/>
          </a:prstGeom>
        </p:spPr>
      </p:pic>
      <p:sp>
        <p:nvSpPr>
          <p:cNvPr id="9" name="TextBox 8"/>
          <p:cNvSpPr txBox="1"/>
          <p:nvPr/>
        </p:nvSpPr>
        <p:spPr>
          <a:xfrm>
            <a:off x="1956390" y="5097140"/>
            <a:ext cx="2658139" cy="1323439"/>
          </a:xfrm>
          <a:prstGeom prst="rect">
            <a:avLst/>
          </a:prstGeom>
          <a:noFill/>
        </p:spPr>
        <p:txBody>
          <a:bodyPr wrap="square" rtlCol="0">
            <a:spAutoFit/>
          </a:bodyPr>
          <a:lstStyle/>
          <a:p>
            <a:pPr marL="342900" indent="-342900">
              <a:buAutoNum type="alphaUcPeriod"/>
            </a:pPr>
            <a:r>
              <a:rPr lang="en-US" sz="4000" dirty="0" smtClean="0"/>
              <a:t>  True</a:t>
            </a:r>
          </a:p>
          <a:p>
            <a:pPr marL="342900" indent="-342900">
              <a:buAutoNum type="alphaUcPeriod"/>
            </a:pPr>
            <a:r>
              <a:rPr lang="en-US" sz="4000" dirty="0" smtClean="0"/>
              <a:t>  False</a:t>
            </a:r>
            <a:endParaRPr lang="en-US" sz="4000" dirty="0"/>
          </a:p>
        </p:txBody>
      </p:sp>
      <p:sp>
        <p:nvSpPr>
          <p:cNvPr id="10" name="Rectangle 9"/>
          <p:cNvSpPr/>
          <p:nvPr/>
        </p:nvSpPr>
        <p:spPr>
          <a:xfrm>
            <a:off x="8612372" y="2169042"/>
            <a:ext cx="3040912" cy="89313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42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7293" y="210910"/>
            <a:ext cx="7374293" cy="6647090"/>
          </a:xfrm>
          <a:prstGeom prst="rect">
            <a:avLst/>
          </a:prstGeom>
        </p:spPr>
      </p:pic>
      <p:sp>
        <p:nvSpPr>
          <p:cNvPr id="5" name="TextBox 4"/>
          <p:cNvSpPr txBox="1"/>
          <p:nvPr/>
        </p:nvSpPr>
        <p:spPr>
          <a:xfrm>
            <a:off x="9207795" y="3997842"/>
            <a:ext cx="2779415" cy="646331"/>
          </a:xfrm>
          <a:prstGeom prst="rect">
            <a:avLst/>
          </a:prstGeom>
          <a:noFill/>
        </p:spPr>
        <p:txBody>
          <a:bodyPr wrap="none" rtlCol="0">
            <a:spAutoFit/>
          </a:bodyPr>
          <a:lstStyle/>
          <a:p>
            <a:r>
              <a:rPr lang="en-US" dirty="0" smtClean="0"/>
              <a:t>After adjusting for </a:t>
            </a:r>
          </a:p>
          <a:p>
            <a:r>
              <a:rPr lang="en-US" dirty="0" smtClean="0"/>
              <a:t>Concentrations of reactants</a:t>
            </a:r>
            <a:endParaRPr lang="en-US" dirty="0"/>
          </a:p>
        </p:txBody>
      </p:sp>
    </p:spTree>
    <p:extLst>
      <p:ext uri="{BB962C8B-B14F-4D97-AF65-F5344CB8AC3E}">
        <p14:creationId xmlns:p14="http://schemas.microsoft.com/office/powerpoint/2010/main" val="1347033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Enzymes are Regulated by Several Mechanisms</a:t>
            </a:r>
            <a:endParaRPr lang="en-US" dirty="0"/>
          </a:p>
        </p:txBody>
      </p:sp>
      <p:sp>
        <p:nvSpPr>
          <p:cNvPr id="3" name="Content Placeholder 2"/>
          <p:cNvSpPr>
            <a:spLocks noGrp="1"/>
          </p:cNvSpPr>
          <p:nvPr>
            <p:ph idx="1"/>
          </p:nvPr>
        </p:nvSpPr>
        <p:spPr/>
        <p:txBody>
          <a:bodyPr/>
          <a:lstStyle/>
          <a:p>
            <a:r>
              <a:rPr lang="en-US" dirty="0" smtClean="0"/>
              <a:t>Substrate/Product Concentrations</a:t>
            </a:r>
          </a:p>
          <a:p>
            <a:r>
              <a:rPr lang="en-US" dirty="0" smtClean="0"/>
              <a:t>Allosteric Control</a:t>
            </a:r>
          </a:p>
          <a:p>
            <a:r>
              <a:rPr lang="en-US" dirty="0" smtClean="0"/>
              <a:t>Enzymatic Activity</a:t>
            </a:r>
          </a:p>
          <a:p>
            <a:r>
              <a:rPr lang="en-US" dirty="0" smtClean="0"/>
              <a:t>Enzyme Location</a:t>
            </a:r>
          </a:p>
          <a:p>
            <a:r>
              <a:rPr lang="en-US" dirty="0" smtClean="0"/>
              <a:t>Enzyme Levels</a:t>
            </a:r>
          </a:p>
          <a:p>
            <a:pPr lvl="1"/>
            <a:r>
              <a:rPr lang="en-US" dirty="0" smtClean="0"/>
              <a:t>Protein Level -&gt; Translation/Degradation</a:t>
            </a:r>
          </a:p>
          <a:p>
            <a:r>
              <a:rPr lang="en-US" dirty="0" smtClean="0"/>
              <a:t>Transcriptional Regulation</a:t>
            </a:r>
            <a:endParaRPr lang="en-US" dirty="0"/>
          </a:p>
        </p:txBody>
      </p:sp>
      <p:sp>
        <p:nvSpPr>
          <p:cNvPr id="4" name="Right Triangle 3"/>
          <p:cNvSpPr/>
          <p:nvPr/>
        </p:nvSpPr>
        <p:spPr>
          <a:xfrm>
            <a:off x="9422969" y="1255363"/>
            <a:ext cx="991892" cy="4277532"/>
          </a:xfrm>
          <a:prstGeom prst="r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422969" y="5807631"/>
            <a:ext cx="1361463" cy="369332"/>
          </a:xfrm>
          <a:prstGeom prst="rect">
            <a:avLst/>
          </a:prstGeom>
          <a:noFill/>
        </p:spPr>
        <p:txBody>
          <a:bodyPr wrap="none" rtlCol="0">
            <a:spAutoFit/>
          </a:bodyPr>
          <a:lstStyle/>
          <a:p>
            <a:r>
              <a:rPr lang="en-US" smtClean="0"/>
              <a:t>Permanence</a:t>
            </a:r>
            <a:endParaRPr lang="en-US"/>
          </a:p>
        </p:txBody>
      </p:sp>
      <p:sp>
        <p:nvSpPr>
          <p:cNvPr id="6" name="Right Triangle 5"/>
          <p:cNvSpPr/>
          <p:nvPr/>
        </p:nvSpPr>
        <p:spPr>
          <a:xfrm rot="10800000">
            <a:off x="9607754" y="1255363"/>
            <a:ext cx="991892" cy="4277532"/>
          </a:xfrm>
          <a:prstGeom prst="r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36438" y="843240"/>
            <a:ext cx="764953" cy="369332"/>
          </a:xfrm>
          <a:prstGeom prst="rect">
            <a:avLst/>
          </a:prstGeom>
          <a:noFill/>
        </p:spPr>
        <p:txBody>
          <a:bodyPr wrap="none" rtlCol="0">
            <a:spAutoFit/>
          </a:bodyPr>
          <a:lstStyle/>
          <a:p>
            <a:r>
              <a:rPr lang="en-US" smtClean="0"/>
              <a:t>Speed</a:t>
            </a:r>
            <a:endParaRPr lang="en-US" dirty="0"/>
          </a:p>
        </p:txBody>
      </p:sp>
    </p:spTree>
    <p:extLst>
      <p:ext uri="{BB962C8B-B14F-4D97-AF65-F5344CB8AC3E}">
        <p14:creationId xmlns:p14="http://schemas.microsoft.com/office/powerpoint/2010/main" val="1267040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605</Words>
  <Application>Microsoft Macintosh PowerPoint</Application>
  <PresentationFormat>Widescreen</PresentationFormat>
  <Paragraphs>125</Paragraphs>
  <Slides>26</Slides>
  <Notes>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Calibri Light</vt:lpstr>
      <vt:lpstr>Symbol</vt:lpstr>
      <vt:lpstr>Arial</vt:lpstr>
      <vt:lpstr>Office Theme</vt:lpstr>
      <vt:lpstr>Metabolic Control Systems</vt:lpstr>
      <vt:lpstr>Learning Objectives</vt:lpstr>
      <vt:lpstr>Nutrient Regulation is About Two Things</vt:lpstr>
      <vt:lpstr>(Very) Quick Review of Enzymes</vt:lpstr>
      <vt:lpstr>Thermodynamics of Metabolic Pathways</vt:lpstr>
      <vt:lpstr>Is this reaction spontaneous?</vt:lpstr>
      <vt:lpstr>Is this reaction spontaneous?</vt:lpstr>
      <vt:lpstr>PowerPoint Presentation</vt:lpstr>
      <vt:lpstr>Enzymes are Regulated by Several Mechanisms</vt:lpstr>
      <vt:lpstr>Cellular Transport Mechanisms</vt:lpstr>
      <vt:lpstr>Cellular transport</vt:lpstr>
      <vt:lpstr>The Energy from Active Transport Can Come from Several Sources</vt:lpstr>
      <vt:lpstr>Altering Cellular Transport</vt:lpstr>
      <vt:lpstr>Cell Autonomous Metabolic Control</vt:lpstr>
      <vt:lpstr>Integrated Control of Metabolism</vt:lpstr>
      <vt:lpstr>Neuroendocrine Control</vt:lpstr>
      <vt:lpstr>Basic endocrine regulation of nutrition</vt:lpstr>
      <vt:lpstr>Metabolic Hormones Assignment</vt:lpstr>
      <vt:lpstr>Macronutrient partitioning</vt:lpstr>
      <vt:lpstr>Fasting Hormones</vt:lpstr>
      <vt:lpstr>Postprandial hormones</vt:lpstr>
      <vt:lpstr>How do we measure metabolic rates</vt:lpstr>
      <vt:lpstr>Parts of the Metabolic Rate Metabolic Rate</vt:lpstr>
      <vt:lpstr>Over/underfeeding and metabolic rates</vt:lpstr>
      <vt:lpstr>The Biggest Loser Follow-Up Study</vt:lpstr>
      <vt:lpstr>Learning Objectives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30</cp:revision>
  <dcterms:created xsi:type="dcterms:W3CDTF">2016-09-05T11:19:01Z</dcterms:created>
  <dcterms:modified xsi:type="dcterms:W3CDTF">2016-09-05T15:47:02Z</dcterms:modified>
</cp:coreProperties>
</file>